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8032a248ebaa430f" /><Relationship Type="http://schemas.openxmlformats.org/officeDocument/2006/relationships/extended-properties" Target="/docProps/app.xml" Id="R993019fbc1804672" /><Relationship Type="http://schemas.openxmlformats.org/officeDocument/2006/relationships/officeDocument" Target="/ppt/presentation.xml" Id="R1e296716526842b4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e50c47b286ec4aad"/>
  </p:sldMasterIdLst>
  <p:notesMasterIdLst>
    <p:notesMasterId xmlns:r="http://schemas.openxmlformats.org/officeDocument/2006/relationships" r:id="R891b5c95d6954be3"/>
  </p:notesMasterIdLst>
  <p:sldIdLst>
    <p:sldId xmlns:r="http://schemas.openxmlformats.org/officeDocument/2006/relationships" id="256" r:id="R00bdc0a135734e8e"/>
    <p:sldId xmlns:r="http://schemas.openxmlformats.org/officeDocument/2006/relationships" id="257" r:id="R86a8f9a06c82452b"/>
    <p:sldId xmlns:r="http://schemas.openxmlformats.org/officeDocument/2006/relationships" id="258" r:id="Rcb35633d10304b38"/>
    <p:sldId xmlns:r="http://schemas.openxmlformats.org/officeDocument/2006/relationships" id="259" r:id="R0b51186963494b81"/>
    <p:sldId xmlns:r="http://schemas.openxmlformats.org/officeDocument/2006/relationships" id="260" r:id="Rd5d93341ad3749ad"/>
    <p:sldId xmlns:r="http://schemas.openxmlformats.org/officeDocument/2006/relationships" id="261" r:id="Rff6fdc0b6ff34808"/>
    <p:sldId xmlns:r="http://schemas.openxmlformats.org/officeDocument/2006/relationships" id="262" r:id="Rb3ff333159234e7f"/>
    <p:sldId xmlns:r="http://schemas.openxmlformats.org/officeDocument/2006/relationships" id="263" r:id="Rdad14a56e6474640"/>
    <p:sldId xmlns:r="http://schemas.openxmlformats.org/officeDocument/2006/relationships" id="264" r:id="Rba798e888ee74ddc"/>
    <p:sldId xmlns:r="http://schemas.openxmlformats.org/officeDocument/2006/relationships" id="265" r:id="Rc194aa2e042f4b8d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c17b9046fa44310" /><Relationship Type="http://schemas.openxmlformats.org/officeDocument/2006/relationships/slideMaster" Target="/ppt/slideMasters/slideMaster1.xml" Id="Re50c47b286ec4aad" /><Relationship Type="http://schemas.openxmlformats.org/officeDocument/2006/relationships/notesMaster" Target="/ppt/notesMasters/notesMaster1.xml" Id="R891b5c95d6954be3" /><Relationship Type="http://schemas.openxmlformats.org/officeDocument/2006/relationships/presProps" Target="/ppt/presProps.xml" Id="R692c05165fd64da8" /><Relationship Type="http://schemas.openxmlformats.org/officeDocument/2006/relationships/tableStyles" Target="/ppt/tableStyles.xml" Id="Re9716f514d354002" /><Relationship Type="http://schemas.openxmlformats.org/officeDocument/2006/relationships/slide" Target="/ppt/slides/slide1.xml" Id="R00bdc0a135734e8e" /><Relationship Type="http://schemas.openxmlformats.org/officeDocument/2006/relationships/slide" Target="/ppt/slides/slide2.xml" Id="R86a8f9a06c82452b" /><Relationship Type="http://schemas.openxmlformats.org/officeDocument/2006/relationships/slide" Target="/ppt/slides/slide3.xml" Id="Rcb35633d10304b38" /><Relationship Type="http://schemas.openxmlformats.org/officeDocument/2006/relationships/slide" Target="/ppt/slides/slide4.xml" Id="R0b51186963494b81" /><Relationship Type="http://schemas.openxmlformats.org/officeDocument/2006/relationships/slide" Target="/ppt/slides/slide5.xml" Id="Rd5d93341ad3749ad" /><Relationship Type="http://schemas.openxmlformats.org/officeDocument/2006/relationships/slide" Target="/ppt/slides/slide6.xml" Id="Rff6fdc0b6ff34808" /><Relationship Type="http://schemas.openxmlformats.org/officeDocument/2006/relationships/slide" Target="/ppt/slides/slide7.xml" Id="Rb3ff333159234e7f" /><Relationship Type="http://schemas.openxmlformats.org/officeDocument/2006/relationships/slide" Target="/ppt/slides/slide8.xml" Id="Rdad14a56e6474640" /><Relationship Type="http://schemas.openxmlformats.org/officeDocument/2006/relationships/slide" Target="/ppt/slides/slide9.xml" Id="Rba798e888ee74ddc" /><Relationship Type="http://schemas.openxmlformats.org/officeDocument/2006/relationships/slide" Target="/ppt/slides/slide10.xml" Id="Rc194aa2e042f4b8d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84b89d406034af0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cc8d1aa32c564a03" /><Relationship Type="http://schemas.openxmlformats.org/officeDocument/2006/relationships/notesMaster" Target="/ppt/notesMasters/notesMaster1.xml" Id="R0c0349ba9b8f4208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168d46d08f894ae7" /><Relationship Type="http://schemas.openxmlformats.org/officeDocument/2006/relationships/notesMaster" Target="/ppt/notesMasters/notesMaster1.xml" Id="R24fd745a90ff410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d662a9f9cc35448b" /><Relationship Type="http://schemas.openxmlformats.org/officeDocument/2006/relationships/notesMaster" Target="/ppt/notesMasters/notesMaster1.xml" Id="R12df21f5857a4f0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95469b1d97574b0e" /><Relationship Type="http://schemas.openxmlformats.org/officeDocument/2006/relationships/notesMaster" Target="/ppt/notesMasters/notesMaster1.xml" Id="Rf318d61377df45f2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97563388bb5e4695" /><Relationship Type="http://schemas.openxmlformats.org/officeDocument/2006/relationships/notesMaster" Target="/ppt/notesMasters/notesMaster1.xml" Id="Ra63f48c40681448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eff00c5cfd847d1" /><Relationship Type="http://schemas.openxmlformats.org/officeDocument/2006/relationships/notesMaster" Target="/ppt/notesMasters/notesMaster1.xml" Id="R640b4d5d1ade42ce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fc7715d8fdf4697" /><Relationship Type="http://schemas.openxmlformats.org/officeDocument/2006/relationships/notesMaster" Target="/ppt/notesMasters/notesMaster1.xml" Id="R2ed1df47fbcf4bd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d754dc9eef04976" /><Relationship Type="http://schemas.openxmlformats.org/officeDocument/2006/relationships/notesMaster" Target="/ppt/notesMasters/notesMaster1.xml" Id="Rd7c2e28217f04fd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6ece070c7a41424b" /><Relationship Type="http://schemas.openxmlformats.org/officeDocument/2006/relationships/notesMaster" Target="/ppt/notesMasters/notesMaster1.xml" Id="R2a0f2771fb554483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3522e2326a144fd9" /><Relationship Type="http://schemas.openxmlformats.org/officeDocument/2006/relationships/notesMaster" Target="/ppt/notesMasters/notesMaster1.xml" Id="R2d1e116e6b1d4de1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62c028df93434d88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4c27bcd541894d7d" /><Relationship Type="http://schemas.openxmlformats.org/officeDocument/2006/relationships/slideLayout" Target="/ppt/slideLayouts/slideLayout1.xml" Id="R4132e3679c15416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4132e3679c15416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7f05200ea4847a5" /><Relationship Type="http://schemas.openxmlformats.org/officeDocument/2006/relationships/image" Target="/ppt/media/image.jpeg" Id="R08c94155383f4d4a" /><Relationship Type="http://schemas.openxmlformats.org/officeDocument/2006/relationships/notesSlide" Target="/ppt/notesSlides/notesSlide1.xml" Id="R99ce80538e2244a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2062a43a9e4c16" /><Relationship Type="http://schemas.openxmlformats.org/officeDocument/2006/relationships/image" Target="/ppt/media/image.png" Id="R97bb554e0a174a6e" /><Relationship Type="http://schemas.openxmlformats.org/officeDocument/2006/relationships/notesSlide" Target="/ppt/notesSlides/notesSlide10.xml" Id="R068552c9c4414bb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dc8187ce63e480d" /><Relationship Type="http://schemas.openxmlformats.org/officeDocument/2006/relationships/notesSlide" Target="/ppt/notesSlides/notesSlide2.xml" Id="Raf6a72e4456e461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8e96eb3305542f7" /><Relationship Type="http://schemas.openxmlformats.org/officeDocument/2006/relationships/notesSlide" Target="/ppt/notesSlides/notesSlide3.xml" Id="R05f4bff0728f4e3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8a39cd0215f4ad6" /><Relationship Type="http://schemas.openxmlformats.org/officeDocument/2006/relationships/notesSlide" Target="/ppt/notesSlides/notesSlide4.xml" Id="R6dd0b6406e48439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3ee3a8be1ba4b93" /><Relationship Type="http://schemas.openxmlformats.org/officeDocument/2006/relationships/notesSlide" Target="/ppt/notesSlides/notesSlide5.xml" Id="R514fd8b3fcd6435b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393dc43e64548f1" /><Relationship Type="http://schemas.openxmlformats.org/officeDocument/2006/relationships/notesSlide" Target="/ppt/notesSlides/notesSlide6.xml" Id="Rbac080c3d6634bf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6f1c91a9cb48e2" /><Relationship Type="http://schemas.openxmlformats.org/officeDocument/2006/relationships/notesSlide" Target="/ppt/notesSlides/notesSlide7.xml" Id="Rf6521c09b49a49d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8e85b90ee7e4727" /><Relationship Type="http://schemas.openxmlformats.org/officeDocument/2006/relationships/notesSlide" Target="/ppt/notesSlides/notesSlide8.xml" Id="R4f36dcff1dbd43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040f1bc61c49c0" /><Relationship Type="http://schemas.openxmlformats.org/officeDocument/2006/relationships/notesSlide" Target="/ppt/notesSlides/notesSlide9.xml" Id="R317351fa0c254dad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8c94155383f4d4a"/>
          <a:srcRect xmlns:a="http://schemas.openxmlformats.org/drawingml/2006/main" l="11111" t="0" r="11111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19800" y="685800"/>
            <a:ext cx="5334000" cy="3429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260B638-6C3F-4CD4-BEAC-08705F461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6675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4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4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7E663C7-5131-4675-9FC5-87B3EAFD0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19250"/>
            <a:ext cx="53340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43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Hecz Study Lab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4E1ED92-E8DE-4406-8A3E-44BCD42294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71750"/>
            <a:ext cx="4953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210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Turn your notes into a study app you can actually use.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BE0946F-97D6-4A3A-A3BD-EFBE17DB7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76650"/>
            <a:ext cx="2571750" cy="3619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8E916EA-69E8-4B3F-8BB3-35A0A0EAF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752850"/>
            <a:ext cx="23431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study.hecz.dev/import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D6E3F31-D40D-4FA3-B13C-1AC59DCA5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6096000"/>
            <a:ext cx="5905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706D66"/>
                </a:solidFill>
                <a:latin typeface="Inter Tight"/>
                <a:ea typeface="Inter Tight"/>
                <a:cs typeface="Inter Tight"/>
              </a:defRPr>
            </a:pPr>
            <a:r>
              <a:rPr sz="1500" b="0">
                <a:solidFill>
                  <a:srgbClr val="706D66"/>
                </a:solidFill>
                <a:latin typeface="Inter Tight"/>
                <a:ea typeface="Inter Tight"/>
                <a:cs typeface="Inter Tight"/>
              </a:rPr>
              <a:t>Open-source starter · original banks · peer review</a:t>
            </a:r>
          </a:p>
        </p:txBody>
      </p:sp>
    </p:spTree>
    <p:extLst>
      <p:ext uri="{BB962C8B-B14F-4D97-AF65-F5344CB8AC3E}">
        <p14:creationId xmlns:p14="http://schemas.microsoft.com/office/powerpoint/2010/main" val="6340453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20FB4B2-B571-4BCB-A54B-2E3E1BD0FB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66750"/>
            <a:ext cx="4572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4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4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0CBAFE0-43D1-470E-8C0A-CFDF34B4B7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809750"/>
            <a:ext cx="685800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43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Ship the first bank.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37DE0E3-477A-45AC-9B2A-5A09F4F5A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7239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225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Small, reviewed, and useful beats huge and sloppy.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4970199-1188-40D7-8ACE-8D1DF3BD7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10000"/>
            <a:ext cx="2857500" cy="3619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DC80BC5-C703-4BDC-9683-711AF33B3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886200"/>
            <a:ext cx="26289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Live app: study.hecz.dev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F3ED3A5-FB45-4F18-BF6F-1A08886FDA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71900" y="3810000"/>
            <a:ext cx="3314700" cy="3619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41A2901-35A1-41B4-93E8-B3F496FE6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86200" y="3886200"/>
            <a:ext cx="30861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Repo: github.com/h3cz/study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DE2C083-B20D-453B-B8E1-5D9356FF9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810000"/>
            <a:ext cx="3429000" cy="3619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D18FCFF-5E66-45B3-B9EC-4CC2E2E35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886200"/>
            <a:ext cx="32004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Lab: /docs/hecz-class-lab.html</a:t>
            </a:r>
          </a:p>
        </p:txBody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7bb554e0a174a6e"/>
          <a:srcRect xmlns:a="http://schemas.openxmlformats.org/drawingml/2006/main" l="220" t="0" r="22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753350" y="876300"/>
            <a:ext cx="3143250" cy="1762125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155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B0488FF-45E4-45A5-9770-FB6D4210B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2986B29-1308-4636-955B-14AAD8162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Why this lab exists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B800918-1E01-4653-879F-BFA5C1F63A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63988F1-C9EA-47DC-9148-D5EEFDCE79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7B898B1-6161-4C21-A7AF-B7C85D243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0002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B59F898-CA49-44D9-868E-E77ED369C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000250"/>
            <a:ext cx="5105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Static banks make students consumers of answers.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649D4C9-DB8B-4643-A485-9B00157B8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5908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D64094C-D379-47AE-B96C-A65E63AE3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590800"/>
            <a:ext cx="5105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Writing questions forces concept clarity.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44CC1BE-3B0F-4C00-A301-9552856AD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1813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E4D1331-5221-4800-948D-54BE1BBEF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3181350"/>
            <a:ext cx="5105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Peer review catches ambiguity before practice does.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4186F4F-078D-4E78-954A-D29EB0020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7719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4B25C2F-1333-44CB-ACA1-3632D5F81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3771900"/>
            <a:ext cx="5105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95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The app gives the work a real feedback loop.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FFD0B80-30A8-484D-814E-1C33E69B0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0" y="2095500"/>
            <a:ext cx="3429000" cy="2286000"/>
          </a:xfrm>
          <a:prstGeom xmlns:a="http://schemas.openxmlformats.org/drawingml/2006/main" prst="roundRect">
            <a:avLst>
              <a:gd name="adj" fmla="val 3333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5C01D40-67CB-41F9-9ABC-395F5B21D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2381250"/>
            <a:ext cx="2857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22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The rule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566E678-1DB5-4BFA-9ECC-0F905828D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3028950"/>
            <a:ext cx="2857500" cy="1066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Do not collect answers.</a:t>
            </a:r>
          </a:p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Build teachable knowledge.</a:t>
            </a:r>
          </a:p>
        </p:txBody>
      </p:sp>
    </p:spTree>
    <p:extLst>
      <p:ext uri="{BB962C8B-B14F-4D97-AF65-F5344CB8AC3E}">
        <p14:creationId xmlns:p14="http://schemas.microsoft.com/office/powerpoint/2010/main" val="143422078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2B17C4E-50BF-4641-B43D-477C6A726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F544C64-66C4-4749-A755-EBB85647C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What students leave with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87ED0CC-EEAA-4645-A728-DAEC77FC6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D7DE1E9-BA97-4C6A-9F30-8817749CD1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CDA4AAF-C2B0-4ED0-98AE-84C3E52806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000250"/>
            <a:ext cx="3048000" cy="1123950"/>
          </a:xfrm>
          <a:prstGeom xmlns:a="http://schemas.openxmlformats.org/drawingml/2006/main" prst="roundRect">
            <a:avLst>
              <a:gd name="adj" fmla="val 6780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CF6712B-8475-44B0-A03E-40392B8DF0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209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Local app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521F42A-F308-46FF-857C-F06AB2B337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590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Running on their machine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5EC4B1C-E0D6-482A-9793-8781D8C9F2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000250"/>
            <a:ext cx="3048000" cy="1123950"/>
          </a:xfrm>
          <a:prstGeom xmlns:a="http://schemas.openxmlformats.org/drawingml/2006/main" prst="roundRect">
            <a:avLst>
              <a:gd name="adj" fmla="val 6780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6F63312-A6BB-42FE-B905-394AFC391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2209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First bank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BF602F5-43B3-44CA-B871-FE7F8CBB32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2590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5 MCQs + 3 flashcards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816E549-88FF-4E58-AE2C-CB3097AF51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2000250"/>
            <a:ext cx="3048000" cy="1123950"/>
          </a:xfrm>
          <a:prstGeom xmlns:a="http://schemas.openxmlformats.org/drawingml/2006/main" prst="roundRect">
            <a:avLst>
              <a:gd name="adj" fmla="val 6780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9691584-87E9-40A8-A8FD-41460B9B73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209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Source list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8E61C1A-74BC-41A0-BE38-8E787CDEC6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590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Allowed material only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9BA618B-26B1-4BE9-831E-C944A6DAF2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524250"/>
            <a:ext cx="3048000" cy="1123950"/>
          </a:xfrm>
          <a:prstGeom xmlns:a="http://schemas.openxmlformats.org/drawingml/2006/main" prst="roundRect">
            <a:avLst>
              <a:gd name="adj" fmla="val 6780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8BE72E7-D9C5-40ED-9B65-7F91544316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733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Review pass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A5E780C-4FEC-4812-B9B8-CC5C5544C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114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One peer revision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574B1A8-92B6-4CC0-A6DA-A133217CC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524250"/>
            <a:ext cx="3048000" cy="1123950"/>
          </a:xfrm>
          <a:prstGeom xmlns:a="http://schemas.openxmlformats.org/drawingml/2006/main" prst="roundRect">
            <a:avLst>
              <a:gd name="adj" fmla="val 6780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C15249A-F96C-41B0-B240-1063BF35C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733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9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Next loop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AE6BD61-1D11-45ED-867F-2AAF8554E3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4114800"/>
            <a:ext cx="2571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57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Practice, miss, improve</a:t>
            </a:r>
          </a:p>
        </p:txBody>
      </p:sp>
    </p:spTree>
    <p:extLst>
      <p:ext uri="{BB962C8B-B14F-4D97-AF65-F5344CB8AC3E}">
        <p14:creationId xmlns:p14="http://schemas.microsoft.com/office/powerpoint/2010/main" val="1538901785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946050E-397E-4247-9FE2-0EC1167C8C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0931610-A5D1-4007-8487-353C508EEF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90-minute flow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F70F2B3-094E-461D-B520-7361B02FA6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FA28BB1-9CA7-4784-AB13-C5582ABCEF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570C58F-B3FA-4CE5-8D63-BEA346E97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5FE1617-7B13-41FE-884F-B9814E834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C521030-E2E7-4A53-A14C-794F54F21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F458FC7-6B3B-44CD-AB37-85F68CCF47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Frame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E4B4B22-9040-4847-AB83-05F0B2131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0-10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1E4F649-72CF-4E86-A6CF-07269F7ED9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13A20DC-0CAB-4141-9D1E-AD352407AE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0505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E5F1198-D7B4-4903-A7C7-BB418E8C2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0505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C5CC728-5C8C-4E5B-85A3-0B5D63B534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3360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Setup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A0D76E3-FEE4-483F-AD70-CB77EDC06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3360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10-20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D508C96-A5F5-4E53-A2A2-249C88847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5770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7CF9489-88C1-406B-8C8A-062A691932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65610C6-FF0E-42F1-9729-A07FDBA0D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8F32A3B-5E10-4E0D-AF85-4893E10D41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Scope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CC87682-C67D-4383-A656-EBE452C3D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20-30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B57E52B-3BE1-4E54-B0B2-D78BC43C8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6265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09DC03A-A5A2-44BC-ABCC-22D509985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1495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94CDA29-E61E-490D-9B6B-B859351876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1495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4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9F2C2FF-FE4E-400C-8032-A1BD0861F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Draft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901058A-B0FA-4275-83D1-1F5E374510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30-50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D0208C4-C20E-4E33-8103-4CAAE0B3F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6760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C619E0A-E6B1-4FBB-929E-D7B30497E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1990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F5A623"/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F853C44-6A96-44F8-9E39-1BD41649A7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1990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B0D0E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0B0D0E"/>
                </a:solidFill>
                <a:latin typeface="JetBrains Mono"/>
                <a:ea typeface="JetBrains Mono"/>
                <a:cs typeface="JetBrains Mono"/>
              </a:rPr>
              <a:t>5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8639C175-02B0-4305-881C-A6325E2D3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Import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771A744-83C3-4BA0-B714-93A493FA9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50-60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B246F92B-1D9C-47DE-850C-8458D468F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72550" y="2971800"/>
            <a:ext cx="857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627FC39-8311-422A-9519-8CF2537D9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485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7DB1791-C242-406D-A83E-DEFC7D2DC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485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6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6C622BE-F7BA-4249-B31A-649861CD9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Review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ADDF38F1-FC66-4972-8F1C-A84D26C16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60-75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7AA1A66-3B35-4E79-A080-4C6FAA3727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0" y="2971800"/>
            <a:ext cx="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79EDDB15-4D01-4613-B823-FDDB78AB28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29800" y="2571750"/>
            <a:ext cx="7429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A1A7C332-1580-4EA7-B186-2D46B01048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29800" y="2752725"/>
            <a:ext cx="742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7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FBE6EADF-00EE-42AB-8B3F-2462FE034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58350" y="3562350"/>
            <a:ext cx="11239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6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Run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2AC5F293-6E1D-419D-B9EA-FFACED8B1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58350" y="3905250"/>
            <a:ext cx="11239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120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75-90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4E3E8740-7FA1-4706-AA7F-DFB3449B75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14500" y="5048250"/>
            <a:ext cx="8763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2100" b="1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The import step turns the worksheet into a working product moment.</a:t>
            </a:r>
          </a:p>
        </p:txBody>
      </p:sp>
    </p:spTree>
    <p:extLst>
      <p:ext uri="{BB962C8B-B14F-4D97-AF65-F5344CB8AC3E}">
        <p14:creationId xmlns:p14="http://schemas.microsoft.com/office/powerpoint/2010/main" val="45018090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CEA91A3-4B2C-407F-AB81-F825CECAC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5F51F70-D57C-4EE4-9C65-48C5C3D76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Resource boundaries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FF65A48-1C21-4B5E-97C7-1ABB4C314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C0B4E8E-B629-453A-969F-330970BF0B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CF79C75-BCCC-4200-BE16-8A17B0347A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000250"/>
            <a:ext cx="2857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5FB37C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5FB37C"/>
                </a:solidFill>
                <a:latin typeface="Inter Tight"/>
                <a:ea typeface="Inter Tight"/>
                <a:cs typeface="Inter Tight"/>
              </a:rPr>
              <a:t>Use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50736F4-C187-4B98-BE83-701387BB0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6670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9413805-34E0-493B-B223-8CD5B3212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266700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Own notes and labs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9D0068B-6A8F-4FD9-A818-81C1DF176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1813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E5DFE41-D055-434E-852E-86B1683ADA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18135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Instructor-approved material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EBE1945-8375-40D2-98D8-CFC6341A1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6957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618910A-7834-4AC0-9DB2-F6DF301A5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369570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Official objectives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AE5309F-FA56-49BC-8CBE-B2A32D5DD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2100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D1A2C75-EBF1-4B3B-9543-D97F378AA4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421005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Open resources with clear terms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D0D231A-49F1-4A86-9E00-6C9540912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000250"/>
            <a:ext cx="2857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55C5C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E55C5C"/>
                </a:solidFill>
                <a:latin typeface="Inter Tight"/>
                <a:ea typeface="Inter Tight"/>
                <a:cs typeface="Inter Tight"/>
              </a:rPr>
              <a:t>Avoid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39CDEBD-2218-484E-9439-D7FB74971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6670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AF3D17E-8E46-42BA-8A44-BCE65FC68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266700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Exam dumps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B758924-CE4E-439F-92D7-2978CBAAC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1813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F2BB4CA-F99B-49FF-BD11-DEAC7DF88A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318135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Copied paid banks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4C05854-9F87-4D7B-BAB5-9A7E639958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6957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ACB2526-1CE3-4DB2-9D75-1A6BE81C7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369570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Private classmate work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2026C83-943A-49FC-BCB5-6B6597E4F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2100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72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FDDF00C-BEEF-4F46-BA3D-4DDE7ADF6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81850" y="4210050"/>
            <a:ext cx="37719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72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Unclear source or license</a:t>
            </a:r>
          </a:p>
        </p:txBody>
      </p:sp>
    </p:spTree>
    <p:extLst>
      <p:ext uri="{BB962C8B-B14F-4D97-AF65-F5344CB8AC3E}">
        <p14:creationId xmlns:p14="http://schemas.microsoft.com/office/powerpoint/2010/main" val="155936876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30B38EE-4764-41E5-B3C4-A8A9C16C8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AF6B8D9-DBDE-4380-8871-22CEDEC731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Question-writing pattern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93E04A5-15D4-42C9-82B8-BD0160ACB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75537D0-C352-4E71-AAFA-CA9F89B6D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C2638DE-7A44-4665-AC50-49F5C5590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095500"/>
            <a:ext cx="4953000" cy="2476500"/>
          </a:xfrm>
          <a:prstGeom xmlns:a="http://schemas.openxmlformats.org/drawingml/2006/main" prst="roundRect">
            <a:avLst>
              <a:gd name="adj" fmla="val 3077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E855175-96F8-4BF7-9213-F4C261D0D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457450"/>
            <a:ext cx="4333875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rPr>
              <a:t>A technician needs to...</a:t>
            </a:r>
          </a:p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rPr>
              <a:t>A user reports...</a:t>
            </a:r>
          </a:p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rPr>
              <a:t>A security analyst notices...</a:t>
            </a:r>
          </a:p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250" b="1">
                <a:solidFill>
                  <a:srgbClr val="E8E6E0"/>
                </a:solidFill>
                <a:latin typeface="JetBrains Mono"/>
                <a:ea typeface="JetBrains Mono"/>
                <a:cs typeface="JetBrains Mono"/>
              </a:rPr>
              <a:t>Which action is BEST?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5603169-D303-416A-9E91-2BC447BB07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21907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E0C46FD-49CA-40F9-9C2B-EB596BC4E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91350" y="2190750"/>
            <a:ext cx="3676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One defensible answer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84F3F38-8070-407F-BD04-35AC5810C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28003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2CFD415-A6D8-4325-B837-187BFFD8D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91350" y="2800350"/>
            <a:ext cx="3676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Three plausible distractors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9A7BD48-40EB-440F-851B-EE5386C13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34099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5DFDEAA-1372-4ECF-B6AA-979AA8845C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91350" y="3409950"/>
            <a:ext cx="3676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One explanation that teaches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DA52556-02C6-42BB-87EA-6B08C72CA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401955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F45BE62-6F57-4089-B586-ACDB05B4E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91350" y="4019550"/>
            <a:ext cx="3676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No trick wording</a:t>
            </a:r>
          </a:p>
        </p:txBody>
      </p:sp>
    </p:spTree>
    <p:extLst>
      <p:ext uri="{BB962C8B-B14F-4D97-AF65-F5344CB8AC3E}">
        <p14:creationId xmlns:p14="http://schemas.microsoft.com/office/powerpoint/2010/main" val="2130766961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9592F8F-755A-42E6-9072-25E3D0213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4738755-20DA-443A-B695-EA047818C6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Import workflow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03C478F-28A4-4A86-8AF6-C74085720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CEE017B-17EC-46A5-B21A-DD96F89DE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B61CBC4-E8BD-4A59-9B1F-5E2486F608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238375"/>
            <a:ext cx="2362200" cy="2190750"/>
          </a:xfrm>
          <a:prstGeom xmlns:a="http://schemas.openxmlformats.org/drawingml/2006/main" prst="roundRect">
            <a:avLst>
              <a:gd name="adj" fmla="val 3478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BED60A4-52F0-485B-9BFA-69158DE567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2476500"/>
            <a:ext cx="5143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348F3FD-C37E-4271-AC50-740C88894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143250"/>
            <a:ext cx="1866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Fill template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BBE9FEA-6DB4-4BC1-9272-CD78A42EDB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619500"/>
            <a:ext cx="18859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JSON for full banks or CSV for MCQs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7CC1711-7BEE-44DF-8070-902BB04BD8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2238375"/>
            <a:ext cx="2362200" cy="2190750"/>
          </a:xfrm>
          <a:prstGeom xmlns:a="http://schemas.openxmlformats.org/drawingml/2006/main" prst="roundRect">
            <a:avLst>
              <a:gd name="adj" fmla="val 3478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41109CB-F536-4749-9A10-10FC0A55A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2476500"/>
            <a:ext cx="5143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1552525-EC79-490C-97F7-009A7F574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3143250"/>
            <a:ext cx="1866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Upload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0EDBBC1-252A-4891-A842-690ECBF6C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3619500"/>
            <a:ext cx="18859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Use /import in the local or live app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DA04122-5769-4ACC-804A-786C183D36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238375"/>
            <a:ext cx="2362200" cy="2190750"/>
          </a:xfrm>
          <a:prstGeom xmlns:a="http://schemas.openxmlformats.org/drawingml/2006/main" prst="roundRect">
            <a:avLst>
              <a:gd name="adj" fmla="val 3478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E6601DB-FC39-4E0C-BF89-B3E11AA143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2476500"/>
            <a:ext cx="5143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7E5917B-BD76-4220-BB9A-657F26C035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3143250"/>
            <a:ext cx="1866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Fix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CE28B03-F044-4CA5-81CA-B6DD063ED7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91300" y="3619500"/>
            <a:ext cx="18859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Resolve validation errors and source warnings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85A0CEF-F33A-4E47-9B84-23E094168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63050" y="2238375"/>
            <a:ext cx="2362200" cy="2190750"/>
          </a:xfrm>
          <a:prstGeom xmlns:a="http://schemas.openxmlformats.org/drawingml/2006/main" prst="roundRect">
            <a:avLst>
              <a:gd name="adj" fmla="val 3478"/>
            </a:avLst>
          </a:prstGeom>
          <a:solidFill xmlns:a="http://schemas.openxmlformats.org/drawingml/2006/main">
            <a:srgbClr val="15181B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0B784D4-5454-4086-9F46-C047AAB01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2476500"/>
            <a:ext cx="5143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31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24971DF-5763-40DB-9755-973482FC59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3143250"/>
            <a:ext cx="1866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75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Practice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35476D9-BA92-4019-B986-AE395A43F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3619500"/>
            <a:ext cx="18859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425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Run a session and revise weak explanations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E5590D8-127B-47B3-9CB0-AF811DB01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191125"/>
            <a:ext cx="4876800" cy="3619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9525">
            <a:solidFill>
              <a:srgbClr val="F5A62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C3AF023-9B0D-4E25-99D5-E66008171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71900" y="5267325"/>
            <a:ext cx="46482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study.hecz.dev/docs/class-pack-template.zip</a:t>
            </a:r>
          </a:p>
        </p:txBody>
      </p:sp>
    </p:spTree>
    <p:extLst>
      <p:ext uri="{BB962C8B-B14F-4D97-AF65-F5344CB8AC3E}">
        <p14:creationId xmlns:p14="http://schemas.microsoft.com/office/powerpoint/2010/main" val="63695847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459F628-B5E7-443C-A5E6-783A05F2B8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F6138D5-D7CA-4FEA-A762-83155CEBB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Peer review loop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FB3B140-B0A9-4133-A992-7A32AF76F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B706FBD-B6B3-4194-886C-908AEE80D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32E48E2-D404-4D96-ACD5-A729D0F778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2571750"/>
            <a:ext cx="152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Draft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6BD2A02-DDCB-48E6-8D65-557A2612E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3375" y="2571750"/>
            <a:ext cx="152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Trade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27AE87-8F41-4513-87EE-50C24C3C5F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62750" y="2571750"/>
            <a:ext cx="152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Revise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71CA0E6-B5B6-472C-AB53-D8AC0C8523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82125" y="2571750"/>
            <a:ext cx="152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255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Run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D643CEB-F380-4A59-B446-BA1B5F2ED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2609850"/>
            <a:ext cx="762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-&gt;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6BEA937-5F48-4297-9722-2A74491C8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76875" y="2609850"/>
            <a:ext cx="762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-&gt;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5B52BC6-BBF4-4BD6-A1C4-B61E10A2A0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609850"/>
            <a:ext cx="762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defRPr>
            </a:pPr>
            <a:r>
              <a:rPr sz="2550" b="0">
                <a:solidFill>
                  <a:srgbClr val="9B9890"/>
                </a:solidFill>
                <a:latin typeface="JetBrains Mono"/>
                <a:ea typeface="JetBrains Mono"/>
                <a:cs typeface="JetBrains Mono"/>
              </a:rPr>
              <a:t>-&gt;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9E84632-A50A-4065-97A9-555DE74426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40005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0A03685-4F25-4735-9A23-6B4165D620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4000500"/>
            <a:ext cx="7105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Is the answer clearly best?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6FD778A-412B-4CD6-90B0-710D665D6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44577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4BC79D0-E94D-4560-969F-1338FCF89E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4457700"/>
            <a:ext cx="7105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Do distractors reveal misconceptions?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696861C-F00F-4259-AB34-71C28C3AD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49149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04D2B86-0A48-4B23-BCF3-47835CB2A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4914900"/>
            <a:ext cx="7105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Does the explanation teach after a miss?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187E9B2-A896-4C7B-A4BB-148A86832C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5372100"/>
            <a:ext cx="2667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•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DD9AD6E-404A-4260-995C-4BC7833ED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5372100"/>
            <a:ext cx="7105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Is the source allowed and credited?</a:t>
            </a:r>
          </a:p>
        </p:txBody>
      </p:sp>
    </p:spTree>
    <p:extLst>
      <p:ext uri="{BB962C8B-B14F-4D97-AF65-F5344CB8AC3E}">
        <p14:creationId xmlns:p14="http://schemas.microsoft.com/office/powerpoint/2010/main" val="146083868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B0D0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74ED606-B54E-4890-84F2-94FDE3D512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05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HECZ STUDY LAB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CA8B732-89BE-4652-8D42-358B36C29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42950"/>
            <a:ext cx="7239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8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Rubric and deliverables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6DE650-4CAE-468B-B6C2-922E5C8484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906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3234"/>
          </a:solidFill>
          <a:ln xmlns:a="http://schemas.openxmlformats.org/drawingml/2006/main" w="0">
            <a:solidFill>
              <a:srgbClr val="30323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13814D4-2B30-4AAA-B0A1-A0E996E34C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400050"/>
            <a:ext cx="38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F5A623"/>
                </a:solidFill>
                <a:latin typeface="JetBrains Mono"/>
                <a:ea typeface="JetBrains Mono"/>
                <a:cs typeface="JetBrains Mono"/>
              </a:rPr>
              <a:t>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591D544-B572-4A1E-8B7B-BD1970A211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0764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Scope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1DF79EE-A83E-4564-9394-B71FAE724A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207645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one clear concept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BE6DA34-EA7C-488A-B6D7-782CDA5D2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66700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Originality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962F0F1-7FFE-45CD-9893-BB73DDD29D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266700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student's words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3208F5A-399C-4780-96E8-967015FEF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2575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Accuracy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804E286-EDBA-4DDF-8AB7-7448A54F5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325755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defensible answer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467B463-370F-47DB-9D74-7FF2A6F13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84810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Explanation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3DFA785-7B4A-4782-B6D7-B36D41B64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384810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teaches after miss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01B3068-0619-4E87-AADE-891D053E4C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438650"/>
            <a:ext cx="2095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defRPr>
            </a:pPr>
            <a:r>
              <a:rPr sz="1800" b="1">
                <a:solidFill>
                  <a:srgbClr val="F5A623"/>
                </a:solidFill>
                <a:latin typeface="Inter Tight"/>
                <a:ea typeface="Inter Tight"/>
                <a:cs typeface="Inter Tight"/>
              </a:rPr>
              <a:t>Source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164B643-DFD9-45BB-BE92-291791A8E7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4438650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clear license or permission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4F88A63-1691-4B46-846F-EFFF4FA5CA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2095500"/>
            <a:ext cx="2857500" cy="2476500"/>
          </a:xfrm>
          <a:prstGeom xmlns:a="http://schemas.openxmlformats.org/drawingml/2006/main" prst="roundRect">
            <a:avLst>
              <a:gd name="adj" fmla="val 3077"/>
            </a:avLst>
          </a:prstGeom>
          <a:solidFill xmlns:a="http://schemas.openxmlformats.org/drawingml/2006/main">
            <a:srgbClr val="1C2024"/>
          </a:solidFill>
          <a:ln xmlns:a="http://schemas.openxmlformats.org/drawingml/2006/main" w="9525">
            <a:solidFill>
              <a:srgbClr val="30323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7584581-ADC9-4C18-BA8F-E67625D5B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381250"/>
            <a:ext cx="2286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defRPr>
            </a:pPr>
            <a:r>
              <a:rPr sz="2250" b="1">
                <a:solidFill>
                  <a:srgbClr val="E8E6E0"/>
                </a:solidFill>
                <a:latin typeface="Inter Tight"/>
                <a:ea typeface="Inter Tight"/>
                <a:cs typeface="Inter Tight"/>
              </a:rPr>
              <a:t>Submit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1ADA392-28FD-4E60-904F-CECDB8BA73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990850"/>
            <a:ext cx="2286000" cy="1238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Bank file</a:t>
            </a:r>
          </a:p>
          <a:p xmlns:a="http://schemas.openxmlformats.org/drawingml/2006/main">
            <a:pPr algn="l">
              <a:def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Source checklist</a:t>
            </a:r>
          </a:p>
          <a:p xmlns:a="http://schemas.openxmlformats.org/drawingml/2006/main">
            <a:pPr algn="l">
              <a:def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Reflection paragraph</a:t>
            </a:r>
          </a:p>
          <a:p xmlns:a="http://schemas.openxmlformats.org/drawingml/2006/main">
            <a:pPr algn="l">
              <a:def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defRPr>
            </a:pPr>
            <a:r>
              <a:rPr sz="1800" b="0">
                <a:solidFill>
                  <a:srgbClr val="9B9890"/>
                </a:solidFill>
                <a:latin typeface="Inter Tight"/>
                <a:ea typeface="Inter Tight"/>
                <a:cs typeface="Inter Tight"/>
              </a:rPr>
              <a:t>Optional screenshot</a:t>
            </a:r>
          </a:p>
        </p:txBody>
      </p:sp>
    </p:spTree>
    <p:extLst>
      <p:ext uri="{BB962C8B-B14F-4D97-AF65-F5344CB8AC3E}">
        <p14:creationId xmlns:p14="http://schemas.microsoft.com/office/powerpoint/2010/main" val="45422561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2026-07-01T03:35:41.5930000Z</dcterms:created>
  <dcterms:modified xsi:type="dcterms:W3CDTF">2026-07-01T03:35:41.5930000Z</dcterms:modified>
</coreProperties>
</file>