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gif" ContentType="image/gif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9a4a90991d8a48c9" /><Relationship Type="http://schemas.openxmlformats.org/officeDocument/2006/relationships/extended-properties" Target="/docProps/app.xml" Id="Rfb314d690f8e493f" /><Relationship Type="http://schemas.openxmlformats.org/officeDocument/2006/relationships/officeDocument" Target="/ppt/presentation.xml" Id="R8274275d990a412d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51fd2ee29aeb4197"/>
  </p:sldMasterIdLst>
  <p:notesMasterIdLst>
    <p:notesMasterId xmlns:r="http://schemas.openxmlformats.org/officeDocument/2006/relationships" r:id="R901b1557685d4455"/>
  </p:notesMasterIdLst>
  <p:sldIdLst>
    <p:sldId xmlns:r="http://schemas.openxmlformats.org/officeDocument/2006/relationships" id="256" r:id="Rfbdc371286784f51"/>
    <p:sldId xmlns:r="http://schemas.openxmlformats.org/officeDocument/2006/relationships" id="257" r:id="R5cddfcf654bc4a1b"/>
    <p:sldId xmlns:r="http://schemas.openxmlformats.org/officeDocument/2006/relationships" id="258" r:id="R324b9f1ce65e4e98"/>
    <p:sldId xmlns:r="http://schemas.openxmlformats.org/officeDocument/2006/relationships" id="259" r:id="R67830e62fab44ff2"/>
    <p:sldId xmlns:r="http://schemas.openxmlformats.org/officeDocument/2006/relationships" id="260" r:id="Rea6710ff73b44ce8"/>
    <p:sldId xmlns:r="http://schemas.openxmlformats.org/officeDocument/2006/relationships" id="261" r:id="Rdb00827f8d0640ef"/>
    <p:sldId xmlns:r="http://schemas.openxmlformats.org/officeDocument/2006/relationships" id="262" r:id="Rb9c38fe049404732"/>
    <p:sldId xmlns:r="http://schemas.openxmlformats.org/officeDocument/2006/relationships" id="263" r:id="R91a2e702ba894476"/>
    <p:sldId xmlns:r="http://schemas.openxmlformats.org/officeDocument/2006/relationships" id="264" r:id="R7c66926caca448c7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06fd75a629b342c5" /><Relationship Type="http://schemas.openxmlformats.org/officeDocument/2006/relationships/slideMaster" Target="/ppt/slideMasters/slideMaster1.xml" Id="R51fd2ee29aeb4197" /><Relationship Type="http://schemas.openxmlformats.org/officeDocument/2006/relationships/notesMaster" Target="/ppt/notesMasters/notesMaster1.xml" Id="R901b1557685d4455" /><Relationship Type="http://schemas.openxmlformats.org/officeDocument/2006/relationships/presProps" Target="/ppt/presProps.xml" Id="Rab301648c1194ea4" /><Relationship Type="http://schemas.openxmlformats.org/officeDocument/2006/relationships/tableStyles" Target="/ppt/tableStyles.xml" Id="Raaf46696a6624af4" /><Relationship Type="http://schemas.openxmlformats.org/officeDocument/2006/relationships/slide" Target="/ppt/slides/slide1.xml" Id="Rfbdc371286784f51" /><Relationship Type="http://schemas.openxmlformats.org/officeDocument/2006/relationships/slide" Target="/ppt/slides/slide2.xml" Id="R5cddfcf654bc4a1b" /><Relationship Type="http://schemas.openxmlformats.org/officeDocument/2006/relationships/slide" Target="/ppt/slides/slide3.xml" Id="R324b9f1ce65e4e98" /><Relationship Type="http://schemas.openxmlformats.org/officeDocument/2006/relationships/slide" Target="/ppt/slides/slide4.xml" Id="R67830e62fab44ff2" /><Relationship Type="http://schemas.openxmlformats.org/officeDocument/2006/relationships/slide" Target="/ppt/slides/slide5.xml" Id="Rea6710ff73b44ce8" /><Relationship Type="http://schemas.openxmlformats.org/officeDocument/2006/relationships/slide" Target="/ppt/slides/slide6.xml" Id="Rdb00827f8d0640ef" /><Relationship Type="http://schemas.openxmlformats.org/officeDocument/2006/relationships/slide" Target="/ppt/slides/slide7.xml" Id="Rb9c38fe049404732" /><Relationship Type="http://schemas.openxmlformats.org/officeDocument/2006/relationships/slide" Target="/ppt/slides/slide8.xml" Id="R91a2e702ba894476" /><Relationship Type="http://schemas.openxmlformats.org/officeDocument/2006/relationships/slide" Target="/ppt/slides/slide9.xml" Id="R7c66926caca448c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df8e11d5c8ca4203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a2c312bcf70240b6" /><Relationship Type="http://schemas.openxmlformats.org/officeDocument/2006/relationships/notesMaster" Target="/ppt/notesMasters/notesMaster1.xml" Id="Rd7b3c44a9aea4543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27e77cc9ca0c471d" /><Relationship Type="http://schemas.openxmlformats.org/officeDocument/2006/relationships/notesMaster" Target="/ppt/notesMasters/notesMaster1.xml" Id="R61b6a3df5dea4359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cd1080d8dd2443e9" /><Relationship Type="http://schemas.openxmlformats.org/officeDocument/2006/relationships/notesMaster" Target="/ppt/notesMasters/notesMaster1.xml" Id="R03c6fa219726489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c8d4c28258224d49" /><Relationship Type="http://schemas.openxmlformats.org/officeDocument/2006/relationships/notesMaster" Target="/ppt/notesMasters/notesMaster1.xml" Id="Re5357daf4687467c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672b5047d219485e" /><Relationship Type="http://schemas.openxmlformats.org/officeDocument/2006/relationships/notesMaster" Target="/ppt/notesMasters/notesMaster1.xml" Id="Re1503b200f5e4592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77d2f107ccd146f5" /><Relationship Type="http://schemas.openxmlformats.org/officeDocument/2006/relationships/notesMaster" Target="/ppt/notesMasters/notesMaster1.xml" Id="R8a0b042d4b7540c9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f6722d69b1054b7a" /><Relationship Type="http://schemas.openxmlformats.org/officeDocument/2006/relationships/notesMaster" Target="/ppt/notesMasters/notesMaster1.xml" Id="Rf8c191ce63024532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436f0acc3c1c4238" /><Relationship Type="http://schemas.openxmlformats.org/officeDocument/2006/relationships/notesMaster" Target="/ppt/notesMasters/notesMaster1.xml" Id="R077107b47ecc403f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b381ed2ab8294c99" /><Relationship Type="http://schemas.openxmlformats.org/officeDocument/2006/relationships/notesMaster" Target="/ppt/notesMasters/notesMaster1.xml" Id="R29b24766a0a54b06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665b89ed0bf94f6f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986aaeb6e3654ece" /><Relationship Type="http://schemas.openxmlformats.org/officeDocument/2006/relationships/slideLayout" Target="/ppt/slideLayouts/slideLayout1.xml" Id="R04b55b31d5a14020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04b55b31d5a14020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e5840cba66743f5" /><Relationship Type="http://schemas.openxmlformats.org/officeDocument/2006/relationships/notesSlide" Target="/ppt/notesSlides/notesSlide1.xml" Id="R46ac5bc188c8465d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1d632e4a49649c0" /><Relationship Type="http://schemas.openxmlformats.org/officeDocument/2006/relationships/image" Target="/ppt/media/image.png" Id="R7be2e034d6014f36" /><Relationship Type="http://schemas.openxmlformats.org/officeDocument/2006/relationships/notesSlide" Target="/ppt/notesSlides/notesSlide2.xml" Id="Rc9bbd7f5bc5f4fb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7cc9f288a4340d1" /><Relationship Type="http://schemas.openxmlformats.org/officeDocument/2006/relationships/notesSlide" Target="/ppt/notesSlides/notesSlide3.xml" Id="Rcc7c6b2497774ac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920a9a6805042e6" /><Relationship Type="http://schemas.openxmlformats.org/officeDocument/2006/relationships/notesSlide" Target="/ppt/notesSlides/notesSlide4.xml" Id="R6894a4ec0098410a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3296af7e0704573" /><Relationship Type="http://schemas.openxmlformats.org/officeDocument/2006/relationships/notesSlide" Target="/ppt/notesSlides/notesSlide5.xml" Id="R544657b37a814aa8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7022175551b4a43" /><Relationship Type="http://schemas.openxmlformats.org/officeDocument/2006/relationships/image" Target="/ppt/media/image.gif" Id="R51962842efe44a2b" /><Relationship Type="http://schemas.openxmlformats.org/officeDocument/2006/relationships/notesSlide" Target="/ppt/notesSlides/notesSlide6.xml" Id="R091da8e61ca64b5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e842137faa9481d" /><Relationship Type="http://schemas.openxmlformats.org/officeDocument/2006/relationships/notesSlide" Target="/ppt/notesSlides/notesSlide7.xml" Id="R57b55747827d49b9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3e5afd3c5a3442c" /><Relationship Type="http://schemas.openxmlformats.org/officeDocument/2006/relationships/notesSlide" Target="/ppt/notesSlides/notesSlide8.xml" Id="R20911d510a3a470c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18d38c138bc460e" /><Relationship Type="http://schemas.openxmlformats.org/officeDocument/2006/relationships/notesSlide" Target="/ppt/notesSlides/notesSlide9.xml" Id="Raf7785070e83420c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80810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1A59477-23DE-44F5-B802-13800A3EA1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08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F3B5DCE-B103-4E04-AF02-FF7B48924C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0"/>
            <a:ext cx="3429000" cy="34290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8D4DFF">
              <a:alpha val="20000"/>
            </a:srgbClr>
          </a:solidFill>
          <a:ln xmlns:a="http://schemas.openxmlformats.org/drawingml/2006/main" w="9525">
            <a:solidFill>
              <a:srgbClr val="8D4DFF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7AA6A89-5E7E-4F7E-8B15-BBDD7677E2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62500"/>
            <a:ext cx="3429000" cy="1714500"/>
          </a:xfrm>
          <a:prstGeom xmlns:a="http://schemas.openxmlformats.org/drawingml/2006/main" prst="roundRect">
            <a:avLst>
              <a:gd name="adj" fmla="val 8889"/>
            </a:avLst>
          </a:prstGeom>
          <a:solidFill xmlns:a="http://schemas.openxmlformats.org/drawingml/2006/main">
            <a:srgbClr val="77D9FF">
              <a:alpha val="10980"/>
            </a:srgbClr>
          </a:solidFill>
          <a:ln xmlns:a="http://schemas.openxmlformats.org/drawingml/2006/main" w="9525">
            <a:solidFill>
              <a:srgbClr val="77D9FF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7B58F77-3E7F-4327-9F98-2ADBC62F36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42900"/>
            <a:ext cx="171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hecz.dev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D2D45D9-C29B-4129-9827-BF911DA4B3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61950"/>
            <a:ext cx="1428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defRPr>
            </a:pPr>
            <a:r>
              <a: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rPr>
              <a:t>starter kit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FEA4E45-0A6A-40F8-B627-CF08EF7CEE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0" y="12192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00" b="0">
                <a:solidFill>
                  <a:srgbClr val="70657D"/>
                </a:solidFill>
                <a:latin typeface="JetBrains Mono"/>
                <a:ea typeface="JetBrains Mono"/>
                <a:cs typeface="JetBrains Mono"/>
              </a:defRPr>
            </a:pPr>
            <a:r>
              <a:rPr sz="900" b="0">
                <a:solidFill>
                  <a:srgbClr val="70657D"/>
                </a:solidFill>
                <a:latin typeface="JetBrains Mono"/>
                <a:ea typeface="JetBrains Mono"/>
                <a:cs typeface="JetBrains Mono"/>
              </a:rPr>
              <a:t>HOME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EB6B44C-8D9D-4E9B-8F52-F1B3659F87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1952625"/>
            <a:ext cx="9334500" cy="1714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540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defRPr>
            </a:pPr>
            <a:r>
              <a:rPr sz="540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rPr>
              <a:t>Your study loop deserves its own universe.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1C7C0CA-AF48-4B18-810E-A14CCF446E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62250" y="3943350"/>
            <a:ext cx="6667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75" b="0">
                <a:solidFill>
                  <a:srgbClr val="B9B1C8"/>
                </a:solidFill>
                <a:latin typeface="Manrope"/>
                <a:ea typeface="Manrope"/>
                <a:cs typeface="Manrope"/>
              </a:defRPr>
            </a:pPr>
            <a:r>
              <a:rPr sz="1875" b="0">
                <a:solidFill>
                  <a:srgbClr val="B9B1C8"/>
                </a:solidFill>
                <a:latin typeface="Manrope"/>
                <a:ea typeface="Manrope"/>
                <a:cs typeface="Manrope"/>
              </a:rPr>
              <a:t>Fork the app. Build the bank. Import it. Practice, miss, revise, repeat.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0385609-D7AC-4299-827A-7E098F52C1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0" y="4953000"/>
            <a:ext cx="1809750" cy="4381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AF8F5"/>
          </a:solidFill>
          <a:ln xmlns:a="http://schemas.openxmlformats.org/drawingml/2006/main" w="9525">
            <a:solidFill>
              <a:srgbClr val="FAF8F5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836D718-F58F-4AA1-B480-8FED211856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5067300"/>
            <a:ext cx="1466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080810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080810"/>
                </a:solidFill>
                <a:latin typeface="Manrope"/>
                <a:ea typeface="Manrope"/>
                <a:cs typeface="Manrope"/>
              </a:rPr>
              <a:t>Open importer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9B9CAC9-47C2-49D9-9814-E52AEEB982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4953000"/>
            <a:ext cx="1714500" cy="4381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>
              <a:alpha val="3137"/>
            </a:srgbClr>
          </a:solidFill>
          <a:ln xmlns:a="http://schemas.openxmlformats.org/drawingml/2006/main" w="9525">
            <a:solidFill>
              <a:srgbClr val="2B2638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007296E-78EE-4493-ABBE-A892BABAFB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0" y="5067300"/>
            <a:ext cx="13716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Fork the repo</a:t>
            </a:r>
          </a:p>
        </p:txBody>
      </p:sp>
    </p:spTree>
    <p:extLst>
      <p:ext uri="{BB962C8B-B14F-4D97-AF65-F5344CB8AC3E}">
        <p14:creationId xmlns:p14="http://schemas.microsoft.com/office/powerpoint/2010/main" val="572134155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80810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968C63D-BEC4-4F6B-A73D-931CD65F26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08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48C3FBF-204C-429E-AC89-DD13BF6200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0"/>
            <a:ext cx="3429000" cy="34290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8D4DFF">
              <a:alpha val="20000"/>
            </a:srgbClr>
          </a:solidFill>
          <a:ln xmlns:a="http://schemas.openxmlformats.org/drawingml/2006/main" w="9525">
            <a:solidFill>
              <a:srgbClr val="8D4DFF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2892BD1-E36C-4986-9160-47505C705C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62500"/>
            <a:ext cx="3429000" cy="1714500"/>
          </a:xfrm>
          <a:prstGeom xmlns:a="http://schemas.openxmlformats.org/drawingml/2006/main" prst="roundRect">
            <a:avLst>
              <a:gd name="adj" fmla="val 8889"/>
            </a:avLst>
          </a:prstGeom>
          <a:solidFill xmlns:a="http://schemas.openxmlformats.org/drawingml/2006/main">
            <a:srgbClr val="77D9FF">
              <a:alpha val="10980"/>
            </a:srgbClr>
          </a:solidFill>
          <a:ln xmlns:a="http://schemas.openxmlformats.org/drawingml/2006/main" w="9525">
            <a:solidFill>
              <a:srgbClr val="77D9FF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542B36B-A6EF-474F-984F-79D9B13723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42900"/>
            <a:ext cx="171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hecz.dev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8131A28-85B6-4DAF-8EFF-0C6BD1B12E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61950"/>
            <a:ext cx="1428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defRPr>
            </a:pPr>
            <a:r>
              <a: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rPr>
              <a:t>starter kit</a:t>
            </a:r>
          </a:p>
        </p:txBody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be2e034d6014f36"/>
          <a:srcRect xmlns:a="http://schemas.openxmlformats.org/drawingml/2006/main" l="355" t="0" r="35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191250" y="666750"/>
            <a:ext cx="5334000" cy="4476750"/>
          </a:xfrm>
          <a:prstGeom xmlns:a="http://schemas.openxmlformats.org/drawingml/2006/main" prst="rect">
            <a:avLst/>
          </a:prstGeom>
        </p:spPr>
      </p:pic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27B07C8-B070-4D97-94AB-03240B0DB3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524000"/>
            <a:ext cx="495300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6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defRPr>
            </a:pPr>
            <a:r>
              <a:rPr sz="46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rPr>
              <a:t>Keep the hecz.dev energy.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B528C1F-5280-4602-B774-05F1E76AEF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3286125"/>
            <a:ext cx="476250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0">
                <a:solidFill>
                  <a:srgbClr val="B9B1C8"/>
                </a:solidFill>
                <a:latin typeface="Manrope"/>
                <a:ea typeface="Manrope"/>
                <a:cs typeface="Manrope"/>
              </a:defRPr>
            </a:pPr>
            <a:r>
              <a:rPr sz="1875" b="0">
                <a:solidFill>
                  <a:srgbClr val="B9B1C8"/>
                </a:solidFill>
                <a:latin typeface="Manrope"/>
                <a:ea typeface="Manrope"/>
                <a:cs typeface="Manrope"/>
              </a:rPr>
              <a:t>This version is for public sharing: story, momentum, and builder identity. The classroom deck stays as the structured facilitator packet.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66BE29D-7C63-45E8-BEC8-AF48A3AD53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4810125"/>
            <a:ext cx="1809750" cy="4381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>
              <a:alpha val="3137"/>
            </a:srgbClr>
          </a:solidFill>
          <a:ln xmlns:a="http://schemas.openxmlformats.org/drawingml/2006/main" w="9525">
            <a:solidFill>
              <a:srgbClr val="2B2638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A45233D-8B0A-4D8F-BF5F-FEEEBCFCB7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4924425"/>
            <a:ext cx="1466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brand-forward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59863BB-F090-4914-907B-9611F4DDA9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24150" y="4810125"/>
            <a:ext cx="1905000" cy="4381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FFFFF">
              <a:alpha val="3137"/>
            </a:srgbClr>
          </a:solidFill>
          <a:ln xmlns:a="http://schemas.openxmlformats.org/drawingml/2006/main" w="9525">
            <a:solidFill>
              <a:srgbClr val="2B2638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7219EBA-CED0-4F60-8451-A869F5E4E4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4924425"/>
            <a:ext cx="15621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classroom-safe</a:t>
            </a:r>
          </a:p>
        </p:txBody>
      </p:sp>
    </p:spTree>
    <p:extLst>
      <p:ext uri="{BB962C8B-B14F-4D97-AF65-F5344CB8AC3E}">
        <p14:creationId xmlns:p14="http://schemas.microsoft.com/office/powerpoint/2010/main" val="1773441208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80810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E4B5797-A8C7-4E2F-B1FA-61CEBC44BA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08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0BE9A90-6282-4E19-A3B0-3FD070FD46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0"/>
            <a:ext cx="3429000" cy="34290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8D4DFF">
              <a:alpha val="20000"/>
            </a:srgbClr>
          </a:solidFill>
          <a:ln xmlns:a="http://schemas.openxmlformats.org/drawingml/2006/main" w="9525">
            <a:solidFill>
              <a:srgbClr val="8D4DFF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4A471E2-6405-4372-A701-FA25BE84A5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62500"/>
            <a:ext cx="3429000" cy="1714500"/>
          </a:xfrm>
          <a:prstGeom xmlns:a="http://schemas.openxmlformats.org/drawingml/2006/main" prst="roundRect">
            <a:avLst>
              <a:gd name="adj" fmla="val 8889"/>
            </a:avLst>
          </a:prstGeom>
          <a:solidFill xmlns:a="http://schemas.openxmlformats.org/drawingml/2006/main">
            <a:srgbClr val="77D9FF">
              <a:alpha val="10980"/>
            </a:srgbClr>
          </a:solidFill>
          <a:ln xmlns:a="http://schemas.openxmlformats.org/drawingml/2006/main" w="9525">
            <a:solidFill>
              <a:srgbClr val="77D9FF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9216AD2-149C-4B8E-91F0-EA1EDE4490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42900"/>
            <a:ext cx="171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hecz.dev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3659C4A-E87E-4AEF-AA88-4E48087DF3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61950"/>
            <a:ext cx="1428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defRPr>
            </a:pPr>
            <a:r>
              <a: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rPr>
              <a:t>starter kit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033EE4E-4F23-4FA1-A008-32C6EABF29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123950"/>
            <a:ext cx="9144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3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defRPr>
            </a:pPr>
            <a:r>
              <a:rPr sz="43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rPr>
              <a:t>Most tools hand you answers.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2C16D60-6AC1-4B40-BB11-3A734D9779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847850"/>
            <a:ext cx="9144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350" b="1">
                <a:solidFill>
                  <a:srgbClr val="C076FF"/>
                </a:solidFill>
                <a:latin typeface="Space Grotesk"/>
                <a:ea typeface="Space Grotesk"/>
                <a:cs typeface="Space Grotesk"/>
              </a:defRPr>
            </a:pPr>
            <a:r>
              <a:rPr sz="4350" b="1">
                <a:solidFill>
                  <a:srgbClr val="C076FF"/>
                </a:solidFill>
                <a:latin typeface="Space Grotesk"/>
                <a:ea typeface="Space Grotesk"/>
                <a:cs typeface="Space Grotesk"/>
              </a:rPr>
              <a:t>This lab hands you the engine.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75221DF-5CE1-4B41-9A81-4DB7A6C547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31432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*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56E9F01-7DA8-4D9E-A02F-64A5033C5D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3143250"/>
            <a:ext cx="6915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800" b="0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Start with a real app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153E845-7134-44AB-98AB-5A36D65CB2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36004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*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1A17B9B-3B3B-453D-A7A6-E3C69BD510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3600450"/>
            <a:ext cx="6915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800" b="0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Bring your own allowed resources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86984C2-3940-4F46-8FE2-B9F9385D1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40576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*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CFC1E4E-57F0-4757-92B3-C2EE2ABE1E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4057650"/>
            <a:ext cx="6915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800" b="0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Turn notes into testable knowledge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6DD1D90-FDE4-48CD-A33F-4E2196516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38250" y="45148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*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171C5A9-B582-4983-ADBE-2235F445D1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2100" y="4514850"/>
            <a:ext cx="69151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800" b="0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Improve the bank after real misses</a:t>
            </a:r>
          </a:p>
        </p:txBody>
      </p:sp>
    </p:spTree>
    <p:extLst>
      <p:ext uri="{BB962C8B-B14F-4D97-AF65-F5344CB8AC3E}">
        <p14:creationId xmlns:p14="http://schemas.microsoft.com/office/powerpoint/2010/main" val="708804290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80810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B42B124-1B61-478E-823B-76CF577332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08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C59DD90-8C95-4DFF-831C-20C2CCE5A2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0"/>
            <a:ext cx="3429000" cy="34290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8D4DFF">
              <a:alpha val="20000"/>
            </a:srgbClr>
          </a:solidFill>
          <a:ln xmlns:a="http://schemas.openxmlformats.org/drawingml/2006/main" w="9525">
            <a:solidFill>
              <a:srgbClr val="8D4DFF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BDC26B8-6550-4B1D-B8E1-31C6CC654A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62500"/>
            <a:ext cx="3429000" cy="1714500"/>
          </a:xfrm>
          <a:prstGeom xmlns:a="http://schemas.openxmlformats.org/drawingml/2006/main" prst="roundRect">
            <a:avLst>
              <a:gd name="adj" fmla="val 8889"/>
            </a:avLst>
          </a:prstGeom>
          <a:solidFill xmlns:a="http://schemas.openxmlformats.org/drawingml/2006/main">
            <a:srgbClr val="77D9FF">
              <a:alpha val="10980"/>
            </a:srgbClr>
          </a:solidFill>
          <a:ln xmlns:a="http://schemas.openxmlformats.org/drawingml/2006/main" w="9525">
            <a:solidFill>
              <a:srgbClr val="77D9FF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4972799-5BFE-4794-BE47-AC6049D1D2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42900"/>
            <a:ext cx="171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hecz.dev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8722C79-43AB-4301-A08F-FAD52EFA1B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61950"/>
            <a:ext cx="1428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defRPr>
            </a:pPr>
            <a:r>
              <a: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rPr>
              <a:t>starter kit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8C212EC-8285-4A68-89B0-409A89DDFF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1000125"/>
            <a:ext cx="4953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defRPr>
            </a:pPr>
            <a:r>
              <a:rPr sz="49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rPr>
              <a:t>First drop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B8401D6-221D-46BB-B4CF-3ACFD28CD6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2286000"/>
            <a:ext cx="2857500" cy="2190750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2B2638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52B2FBC-CBA0-4E1B-B8A1-66311A7E2F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2533650"/>
            <a:ext cx="10477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615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615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5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2BC8D17-23DD-461B-A484-ABB007B17E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3571875"/>
            <a:ext cx="2238375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21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original MCQs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0A9B70D-67BA-42CD-99F4-469677D2DC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2286000"/>
            <a:ext cx="2857500" cy="2190750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2B263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2489A43-E2D1-45EC-8F40-DA862824E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05350" y="2533650"/>
            <a:ext cx="10477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615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615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3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C420497-0D4D-4688-AEEB-70638CE1F0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3450" y="3571875"/>
            <a:ext cx="2238375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21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flashcards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2320DCA-539C-4BFC-8B89-1481E0EC55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2900" y="2286000"/>
            <a:ext cx="2857500" cy="2190750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2B2638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D8AA163-2496-4F7D-A4DE-EFEB36EFDF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2533650"/>
            <a:ext cx="10477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615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615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1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9B4A02D-4F9A-4E43-A37F-2637C010B3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3571875"/>
            <a:ext cx="2238375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21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source note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4C46359-6E86-4B87-8C3D-FD5FFE1B02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05000" y="5286375"/>
            <a:ext cx="83820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0">
                <a:solidFill>
                  <a:srgbClr val="B9B1C8"/>
                </a:solidFill>
                <a:latin typeface="Manrope"/>
                <a:ea typeface="Manrope"/>
                <a:cs typeface="Manrope"/>
              </a:defRPr>
            </a:pPr>
            <a:r>
              <a:rPr sz="2250" b="0">
                <a:solidFill>
                  <a:srgbClr val="B9B1C8"/>
                </a:solidFill>
                <a:latin typeface="Manrope"/>
                <a:ea typeface="Manrope"/>
                <a:cs typeface="Manrope"/>
              </a:rPr>
              <a:t>Tiny, defensible, reviewed. That is enough to start.</a:t>
            </a:r>
          </a:p>
        </p:txBody>
      </p:sp>
    </p:spTree>
    <p:extLst>
      <p:ext uri="{BB962C8B-B14F-4D97-AF65-F5344CB8AC3E}">
        <p14:creationId xmlns:p14="http://schemas.microsoft.com/office/powerpoint/2010/main" val="1590124345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80810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E1991AC-622D-4802-8D17-F9C2F70672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08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412FE58-D215-48D9-9CB3-F5A5C24355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0"/>
            <a:ext cx="3429000" cy="34290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8D4DFF">
              <a:alpha val="20000"/>
            </a:srgbClr>
          </a:solidFill>
          <a:ln xmlns:a="http://schemas.openxmlformats.org/drawingml/2006/main" w="9525">
            <a:solidFill>
              <a:srgbClr val="8D4DFF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657B25A-16CB-4314-8F49-552A386D1C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62500"/>
            <a:ext cx="3429000" cy="1714500"/>
          </a:xfrm>
          <a:prstGeom xmlns:a="http://schemas.openxmlformats.org/drawingml/2006/main" prst="roundRect">
            <a:avLst>
              <a:gd name="adj" fmla="val 8889"/>
            </a:avLst>
          </a:prstGeom>
          <a:solidFill xmlns:a="http://schemas.openxmlformats.org/drawingml/2006/main">
            <a:srgbClr val="77D9FF">
              <a:alpha val="10980"/>
            </a:srgbClr>
          </a:solidFill>
          <a:ln xmlns:a="http://schemas.openxmlformats.org/drawingml/2006/main" w="9525">
            <a:solidFill>
              <a:srgbClr val="77D9FF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D5593C7-F95C-40B4-BF7C-0CC46729B3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42900"/>
            <a:ext cx="171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hecz.dev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4F85F6B-7757-4BF6-B1F0-ED732FF635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61950"/>
            <a:ext cx="1428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defRPr>
            </a:pPr>
            <a:r>
              <a: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rPr>
              <a:t>starter kit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5A9A0DF-9EA8-4614-9CE1-0080806F69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2190750"/>
            <a:ext cx="10382250" cy="1809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4125" b="1">
                <a:solidFill>
                  <a:srgbClr val="F7F3EE"/>
                </a:solidFill>
                <a:latin typeface="JetBrains Mono"/>
                <a:ea typeface="JetBrains Mono"/>
                <a:cs typeface="JetBrains Mono"/>
              </a:defRPr>
            </a:pPr>
            <a:r>
              <a:rPr sz="4125" b="1">
                <a:solidFill>
                  <a:srgbClr val="F7F3EE"/>
                </a:solidFill>
                <a:latin typeface="JetBrains Mono"/>
                <a:ea typeface="JetBrains Mono"/>
                <a:cs typeface="JetBrains Mono"/>
              </a:rPr>
              <a:t>notes -&gt; bank -&gt; practice -&gt; misses -&gt; better explanations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F09F13F-4817-4622-9442-AD76A386A1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4286250"/>
            <a:ext cx="60960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3150" b="1">
                <a:solidFill>
                  <a:srgbClr val="C076FF"/>
                </a:solidFill>
                <a:latin typeface="Space Grotesk"/>
                <a:ea typeface="Space Grotesk"/>
                <a:cs typeface="Space Grotesk"/>
              </a:defRPr>
            </a:pPr>
            <a:r>
              <a:rPr sz="3150" b="1">
                <a:solidFill>
                  <a:srgbClr val="C076FF"/>
                </a:solidFill>
                <a:latin typeface="Space Grotesk"/>
                <a:ea typeface="Space Grotesk"/>
                <a:cs typeface="Space Grotesk"/>
              </a:rPr>
              <a:t>That is the product loop.</a:t>
            </a:r>
          </a:p>
        </p:txBody>
      </p:sp>
    </p:spTree>
    <p:extLst>
      <p:ext uri="{BB962C8B-B14F-4D97-AF65-F5344CB8AC3E}">
        <p14:creationId xmlns:p14="http://schemas.microsoft.com/office/powerpoint/2010/main" val="387062983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80810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DCBD73E-DF07-49C9-AD9C-B4B14914E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08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0B633F8-7568-4190-878D-ABCC5CE039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0"/>
            <a:ext cx="3429000" cy="34290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8D4DFF">
              <a:alpha val="20000"/>
            </a:srgbClr>
          </a:solidFill>
          <a:ln xmlns:a="http://schemas.openxmlformats.org/drawingml/2006/main" w="9525">
            <a:solidFill>
              <a:srgbClr val="8D4DFF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3B1CECB-7DA5-4C71-B91D-75F16AEF14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62500"/>
            <a:ext cx="3429000" cy="1714500"/>
          </a:xfrm>
          <a:prstGeom xmlns:a="http://schemas.openxmlformats.org/drawingml/2006/main" prst="roundRect">
            <a:avLst>
              <a:gd name="adj" fmla="val 8889"/>
            </a:avLst>
          </a:prstGeom>
          <a:solidFill xmlns:a="http://schemas.openxmlformats.org/drawingml/2006/main">
            <a:srgbClr val="77D9FF">
              <a:alpha val="10980"/>
            </a:srgbClr>
          </a:solidFill>
          <a:ln xmlns:a="http://schemas.openxmlformats.org/drawingml/2006/main" w="9525">
            <a:solidFill>
              <a:srgbClr val="77D9FF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7743D5A-0AE4-4D2C-B35C-29740112D1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42900"/>
            <a:ext cx="171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hecz.dev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795FBA9-69B0-4500-96DF-C35642E79E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61950"/>
            <a:ext cx="1428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defRPr>
            </a:pPr>
            <a:r>
              <a: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rPr>
              <a:t>starter kit</a:t>
            </a:r>
          </a:p>
        </p:txBody>
      </p:sp>
      <p:pic>
        <p:nvPicPr>
          <p:cNvPr id="2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1962842efe44a2b"/>
          <a:srcRect xmlns:a="http://schemas.openxmlformats.org/drawingml/2006/main" l="0" t="53" r="0" b="5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858000" y="1047750"/>
            <a:ext cx="4000500" cy="2247900"/>
          </a:xfrm>
          <a:prstGeom xmlns:a="http://schemas.openxmlformats.org/drawingml/2006/main" prst="rect">
            <a:avLst/>
          </a:prstGeom>
        </p:spPr>
      </p:pic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AD4540A-6ACB-4B3D-903E-ABA1482186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314450"/>
            <a:ext cx="5429250" cy="1371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defRPr>
            </a:pPr>
            <a:r>
              <a:rPr sz="40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rPr>
              <a:t>The public repo is intentionally a starter.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8DCAFC4-63CC-4928-BDD6-9C4DD1C17E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3337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*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2BDE91C-1E88-4E1E-AA19-32040EDE5B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333750"/>
            <a:ext cx="4819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800" b="0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No private bank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22029C7-97D4-43FF-A5C4-092566CFBF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7909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*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5FE0260-DBAC-48BA-879D-12944FE989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790950"/>
            <a:ext cx="4819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800" b="0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No exam dumps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7C516A0-26E5-4535-96F7-DDF3733EF0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2481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*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75270E6-B9A5-4FBF-AF5B-4449D73CD2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248150"/>
            <a:ext cx="4819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800" b="0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No copied paid content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7EFF50C-CF01-4D8E-886D-F58019ADCF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705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*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378B11C-0146-4759-87C5-67C42E35B9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705350"/>
            <a:ext cx="48196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800" b="0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Yes: your own lab</a:t>
            </a:r>
          </a:p>
        </p:txBody>
      </p:sp>
    </p:spTree>
    <p:extLst>
      <p:ext uri="{BB962C8B-B14F-4D97-AF65-F5344CB8AC3E}">
        <p14:creationId xmlns:p14="http://schemas.microsoft.com/office/powerpoint/2010/main" val="651999197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80810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77645DB-5613-419C-8B1A-559F8915B8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08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DAD5700-D350-40CE-A2CF-AA7936AB3D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0"/>
            <a:ext cx="3429000" cy="34290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8D4DFF">
              <a:alpha val="20000"/>
            </a:srgbClr>
          </a:solidFill>
          <a:ln xmlns:a="http://schemas.openxmlformats.org/drawingml/2006/main" w="9525">
            <a:solidFill>
              <a:srgbClr val="8D4DFF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762EA15-4860-4145-93F8-4ED7799AB6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62500"/>
            <a:ext cx="3429000" cy="1714500"/>
          </a:xfrm>
          <a:prstGeom xmlns:a="http://schemas.openxmlformats.org/drawingml/2006/main" prst="roundRect">
            <a:avLst>
              <a:gd name="adj" fmla="val 8889"/>
            </a:avLst>
          </a:prstGeom>
          <a:solidFill xmlns:a="http://schemas.openxmlformats.org/drawingml/2006/main">
            <a:srgbClr val="77D9FF">
              <a:alpha val="10980"/>
            </a:srgbClr>
          </a:solidFill>
          <a:ln xmlns:a="http://schemas.openxmlformats.org/drawingml/2006/main" w="9525">
            <a:solidFill>
              <a:srgbClr val="77D9FF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EA0A64C-DA6F-42D7-91C1-9F0426C6C5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42900"/>
            <a:ext cx="171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hecz.dev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2049423-D1C1-4ECB-9627-D11891B001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61950"/>
            <a:ext cx="1428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defRPr>
            </a:pPr>
            <a:r>
              <a: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rPr>
              <a:t>starter kit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82AFB1C-707D-4074-A004-2B23600DD4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028700"/>
            <a:ext cx="590550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6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defRPr>
            </a:pPr>
            <a:r>
              <a:rPr sz="46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rPr>
              <a:t>Share it like this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771E9CE-FB02-47D5-9034-0B24316370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2190750"/>
            <a:ext cx="10287000" cy="2571750"/>
          </a:xfrm>
          <a:prstGeom xmlns:a="http://schemas.openxmlformats.org/drawingml/2006/main" prst="roundRect">
            <a:avLst>
              <a:gd name="adj" fmla="val 5926"/>
            </a:avLst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9525">
            <a:solidFill>
              <a:srgbClr val="2B2638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0F1BECF-4D00-449A-B412-E5E16887C5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81125" y="2619375"/>
            <a:ext cx="9429750" cy="1238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4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24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I made a small open-source study lab under hecz.dev. Fork the app, build your own question bank from notes/resources you are allowed to use, import it, and turn studying into a real feedback loop.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E29F774-644E-4275-A8DA-70DFFD0445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81125" y="4095750"/>
            <a:ext cx="7429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77D9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1800" b="0">
                <a:solidFill>
                  <a:srgbClr val="77D9FF"/>
                </a:solidFill>
                <a:latin typeface="JetBrains Mono"/>
                <a:ea typeface="JetBrains Mono"/>
                <a:cs typeface="JetBrains Mono"/>
              </a:rPr>
              <a:t>study.hecz.dev/docs/hecz-dev-study-lab.html</a:t>
            </a:r>
          </a:p>
        </p:txBody>
      </p:sp>
    </p:spTree>
    <p:extLst>
      <p:ext uri="{BB962C8B-B14F-4D97-AF65-F5344CB8AC3E}">
        <p14:creationId xmlns:p14="http://schemas.microsoft.com/office/powerpoint/2010/main" val="510234463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80810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B9ED3F4-240D-4356-A291-40546385B9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08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5748B50-509F-4F2D-972A-F14053EC63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0"/>
            <a:ext cx="3429000" cy="34290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8D4DFF">
              <a:alpha val="20000"/>
            </a:srgbClr>
          </a:solidFill>
          <a:ln xmlns:a="http://schemas.openxmlformats.org/drawingml/2006/main" w="9525">
            <a:solidFill>
              <a:srgbClr val="8D4DFF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A515D8C-8FF7-4542-B137-AC913F8908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62500"/>
            <a:ext cx="3429000" cy="1714500"/>
          </a:xfrm>
          <a:prstGeom xmlns:a="http://schemas.openxmlformats.org/drawingml/2006/main" prst="roundRect">
            <a:avLst>
              <a:gd name="adj" fmla="val 8889"/>
            </a:avLst>
          </a:prstGeom>
          <a:solidFill xmlns:a="http://schemas.openxmlformats.org/drawingml/2006/main">
            <a:srgbClr val="77D9FF">
              <a:alpha val="10980"/>
            </a:srgbClr>
          </a:solidFill>
          <a:ln xmlns:a="http://schemas.openxmlformats.org/drawingml/2006/main" w="9525">
            <a:solidFill>
              <a:srgbClr val="77D9FF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25BB314-2E51-4FED-A644-AA63A0F9C1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42900"/>
            <a:ext cx="171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hecz.dev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6EE916B-A9E5-4E11-A25D-05F70D1426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61950"/>
            <a:ext cx="1428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defRPr>
            </a:pPr>
            <a:r>
              <a: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rPr>
              <a:t>starter kit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97567A3-46CB-4BA0-B971-BF4A9833C2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1143000"/>
            <a:ext cx="7620000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6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defRPr>
            </a:pPr>
            <a:r>
              <a:rPr sz="46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rPr>
              <a:t>Two versions. Two audiences.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3E60EDF-0573-4506-852A-5D82743187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476500"/>
            <a:ext cx="4476750" cy="2381250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2B2638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ACE83EA-2BF6-4380-B9CA-9CF270C35A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72250" y="2476500"/>
            <a:ext cx="4476750" cy="2381250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>
              <a:alpha val="7059"/>
            </a:srgbClr>
          </a:solidFill>
          <a:ln xmlns:a="http://schemas.openxmlformats.org/drawingml/2006/main" w="9525">
            <a:solidFill>
              <a:srgbClr val="2B2638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7D3BD1F-7710-48A8-801D-1ED4BBFC78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950" y="2857500"/>
            <a:ext cx="3429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C076FF"/>
                </a:solidFill>
                <a:latin typeface="Manrope"/>
                <a:ea typeface="Manrope"/>
                <a:cs typeface="Manrope"/>
              </a:defRPr>
            </a:pPr>
            <a:r>
              <a:rPr sz="3000" b="1">
                <a:solidFill>
                  <a:srgbClr val="C076FF"/>
                </a:solidFill>
                <a:latin typeface="Manrope"/>
                <a:ea typeface="Manrope"/>
                <a:cs typeface="Manrope"/>
              </a:rPr>
              <a:t>hecz.dev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52CFE20-75FD-45EA-B2DE-2E66832462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950" y="3524250"/>
            <a:ext cx="3429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0">
                <a:solidFill>
                  <a:srgbClr val="B9B1C8"/>
                </a:solidFill>
                <a:latin typeface="Manrope"/>
                <a:ea typeface="Manrope"/>
                <a:cs typeface="Manrope"/>
              </a:defRPr>
            </a:pPr>
            <a:r>
              <a:rPr sz="1950" b="0">
                <a:solidFill>
                  <a:srgbClr val="B9B1C8"/>
                </a:solidFill>
                <a:latin typeface="Manrope"/>
                <a:ea typeface="Manrope"/>
                <a:cs typeface="Manrope"/>
              </a:rPr>
              <a:t>Public-facing, brand-forward, invite people to fork and build.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227DD41-6F7A-4E64-B4B9-119DA7CC6F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2857500"/>
            <a:ext cx="3429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77D9FF"/>
                </a:solidFill>
                <a:latin typeface="Manrope"/>
                <a:ea typeface="Manrope"/>
                <a:cs typeface="Manrope"/>
              </a:defRPr>
            </a:pPr>
            <a:r>
              <a:rPr sz="3000" b="1">
                <a:solidFill>
                  <a:srgbClr val="77D9FF"/>
                </a:solidFill>
                <a:latin typeface="Manrope"/>
                <a:ea typeface="Manrope"/>
                <a:cs typeface="Manrope"/>
              </a:rPr>
              <a:t>classroom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D10B791-EB57-4F7A-AF76-B343A48469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3524250"/>
            <a:ext cx="3429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0">
                <a:solidFill>
                  <a:srgbClr val="B9B1C8"/>
                </a:solidFill>
                <a:latin typeface="Manrope"/>
                <a:ea typeface="Manrope"/>
                <a:cs typeface="Manrope"/>
              </a:defRPr>
            </a:pPr>
            <a:r>
              <a:rPr sz="1950" b="0">
                <a:solidFill>
                  <a:srgbClr val="B9B1C8"/>
                </a:solidFill>
                <a:latin typeface="Manrope"/>
                <a:ea typeface="Manrope"/>
                <a:cs typeface="Manrope"/>
              </a:rPr>
              <a:t>Structured timing, rubric, facilitator setup, student deliverables.</a:t>
            </a:r>
          </a:p>
        </p:txBody>
      </p:sp>
    </p:spTree>
    <p:extLst>
      <p:ext uri="{BB962C8B-B14F-4D97-AF65-F5344CB8AC3E}">
        <p14:creationId xmlns:p14="http://schemas.microsoft.com/office/powerpoint/2010/main" val="469159494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80810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F781A2F-C423-4EFF-8882-BBA181A00F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08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B0BAFA6-98A0-4B99-B5DC-5AA7A90319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0"/>
            <a:ext cx="3429000" cy="34290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8D4DFF">
              <a:alpha val="20000"/>
            </a:srgbClr>
          </a:solidFill>
          <a:ln xmlns:a="http://schemas.openxmlformats.org/drawingml/2006/main" w="9525">
            <a:solidFill>
              <a:srgbClr val="8D4DFF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EE87EBB-7777-4370-85A0-A79A0232AB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762500"/>
            <a:ext cx="3429000" cy="1714500"/>
          </a:xfrm>
          <a:prstGeom xmlns:a="http://schemas.openxmlformats.org/drawingml/2006/main" prst="roundRect">
            <a:avLst>
              <a:gd name="adj" fmla="val 8889"/>
            </a:avLst>
          </a:prstGeom>
          <a:solidFill xmlns:a="http://schemas.openxmlformats.org/drawingml/2006/main">
            <a:srgbClr val="77D9FF">
              <a:alpha val="10980"/>
            </a:srgbClr>
          </a:solidFill>
          <a:ln xmlns:a="http://schemas.openxmlformats.org/drawingml/2006/main" w="9525">
            <a:solidFill>
              <a:srgbClr val="77D9FF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03994EE-9119-48F5-94C5-614392C9D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42900"/>
            <a:ext cx="171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F7F3EE"/>
                </a:solidFill>
                <a:latin typeface="Manrope"/>
                <a:ea typeface="Manrope"/>
                <a:cs typeface="Manrope"/>
              </a:defRPr>
            </a:pPr>
            <a:r>
              <a:rPr sz="1500" b="1">
                <a:solidFill>
                  <a:srgbClr val="F7F3EE"/>
                </a:solidFill>
                <a:latin typeface="Manrope"/>
                <a:ea typeface="Manrope"/>
                <a:cs typeface="Manrope"/>
              </a:rPr>
              <a:t>hecz.dev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A5AC7B8-02E3-487C-B505-927171AF9F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61950"/>
            <a:ext cx="1428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defRPr>
            </a:pPr>
            <a:r>
              <a:rPr sz="975" b="0">
                <a:solidFill>
                  <a:srgbClr val="B9B1C8"/>
                </a:solidFill>
                <a:latin typeface="JetBrains Mono"/>
                <a:ea typeface="JetBrains Mono"/>
                <a:cs typeface="JetBrains Mono"/>
              </a:rPr>
              <a:t>starter kit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1F77151-65BF-41A4-893F-B381AF69D9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1857375"/>
            <a:ext cx="9144000" cy="914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55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defRPr>
            </a:pPr>
            <a:r>
              <a:rPr sz="5550" b="1">
                <a:solidFill>
                  <a:srgbClr val="F7F3EE"/>
                </a:solidFill>
                <a:latin typeface="Space Grotesk"/>
                <a:ea typeface="Space Grotesk"/>
                <a:cs typeface="Space Grotesk"/>
              </a:rPr>
              <a:t>Build your own universe.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735852D-09D6-4A9B-8D90-9A10621B93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19500" y="3238500"/>
            <a:ext cx="49530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7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defRPr>
            </a:pPr>
            <a:r>
              <a:rPr sz="2700" b="1">
                <a:solidFill>
                  <a:srgbClr val="C076FF"/>
                </a:solidFill>
                <a:latin typeface="JetBrains Mono"/>
                <a:ea typeface="JetBrains Mono"/>
                <a:cs typeface="JetBrains Mono"/>
              </a:rPr>
              <a:t>study.hecz.dev/import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FC42E41-BB6C-4DEE-B07C-81C0CD8FC7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4333875"/>
            <a:ext cx="2857500" cy="4381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AF8F5"/>
          </a:solidFill>
          <a:ln xmlns:a="http://schemas.openxmlformats.org/drawingml/2006/main" w="9525">
            <a:solidFill>
              <a:srgbClr val="FAF8F5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CE5C341-EB93-4905-B330-15C32674D9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4448175"/>
            <a:ext cx="25146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080810"/>
                </a:solidFill>
                <a:latin typeface="Manrope"/>
                <a:ea typeface="Manrope"/>
                <a:cs typeface="Manrope"/>
              </a:defRPr>
            </a:pPr>
            <a:r>
              <a:rPr sz="1125" b="1">
                <a:solidFill>
                  <a:srgbClr val="080810"/>
                </a:solidFill>
                <a:latin typeface="Manrope"/>
                <a:ea typeface="Manrope"/>
                <a:cs typeface="Manrope"/>
              </a:rPr>
              <a:t>github.com/h3cz/study</a:t>
            </a:r>
          </a:p>
        </p:txBody>
      </p:sp>
    </p:spTree>
    <p:extLst>
      <p:ext uri="{BB962C8B-B14F-4D97-AF65-F5344CB8AC3E}">
        <p14:creationId xmlns:p14="http://schemas.microsoft.com/office/powerpoint/2010/main" val="39434255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2026-07-01T03:48:33.9970000Z</dcterms:created>
  <dcterms:modified xsi:type="dcterms:W3CDTF">2026-07-01T03:48:33.9970000Z</dcterms:modified>
</coreProperties>
</file>